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303" r:id="rId3"/>
    <p:sldId id="294" r:id="rId4"/>
    <p:sldId id="296" r:id="rId5"/>
    <p:sldId id="297" r:id="rId6"/>
    <p:sldId id="304" r:id="rId7"/>
    <p:sldId id="302" r:id="rId8"/>
    <p:sldId id="262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38EE0A-F218-B02C-553A-01CDD53DB2BB}" name="Jan Šebesta" initials="JŠ" userId="bb6478e83f8a725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91" autoAdjust="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d&#237;len&#233;%20disky\SHP%20-%20intern&#237;\oblast%20Doprava\VRT\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d&#237;len&#233;%20disky\SHP%20-%20intern&#237;\oblast%20Doprava\VRT\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d&#237;len&#233;%20disky\SHP%20-%20intern&#237;\oblast%20Doprava\VRT\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d&#237;len&#233;%20disky\SHP%20-%20intern&#237;\oblast%20Doprava\VRT\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rgbClr val="002060"/>
                </a:solidFill>
              </a:rPr>
              <a:t>Přeprava na železnici (mil. tkm, mil. oskm)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List1!$E$9</c:f>
              <c:strCache>
                <c:ptCount val="1"/>
                <c:pt idx="0">
                  <c:v>Nákladní přeprava po železnici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List1!$F$8:$I$8</c:f>
              <c:numCache>
                <c:formatCode>General</c:formatCode>
                <c:ptCount val="4"/>
                <c:pt idx="0">
                  <c:v>2010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List1!$F$9:$I$9</c:f>
              <c:numCache>
                <c:formatCode>#,##0</c:formatCode>
                <c:ptCount val="4"/>
                <c:pt idx="0">
                  <c:v>13770</c:v>
                </c:pt>
                <c:pt idx="1">
                  <c:v>15619</c:v>
                </c:pt>
                <c:pt idx="2">
                  <c:v>16180</c:v>
                </c:pt>
                <c:pt idx="3">
                  <c:v>16368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B-4ECF-AEDA-1972A19FEF50}"/>
            </c:ext>
          </c:extLst>
        </c:ser>
        <c:ser>
          <c:idx val="1"/>
          <c:order val="1"/>
          <c:tx>
            <c:strRef>
              <c:f>List1!$E$10</c:f>
              <c:strCache>
                <c:ptCount val="1"/>
                <c:pt idx="0">
                  <c:v>Osobní přeprava po železnici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List1!$F$8:$I$8</c:f>
              <c:numCache>
                <c:formatCode>General</c:formatCode>
                <c:ptCount val="4"/>
                <c:pt idx="0">
                  <c:v>2010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List1!$F$10:$I$10</c:f>
              <c:numCache>
                <c:formatCode>#,##0.00</c:formatCode>
                <c:ptCount val="4"/>
                <c:pt idx="0">
                  <c:v>6590.7</c:v>
                </c:pt>
                <c:pt idx="1">
                  <c:v>8843.4</c:v>
                </c:pt>
                <c:pt idx="2">
                  <c:v>10930.6</c:v>
                </c:pt>
                <c:pt idx="3">
                  <c:v>9516.7999999999993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B-4ECF-AEDA-1972A19FE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417359"/>
        <c:axId val="452935503"/>
      </c:barChart>
      <c:catAx>
        <c:axId val="38441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2935503"/>
        <c:crosses val="autoZero"/>
        <c:auto val="1"/>
        <c:lblAlgn val="ctr"/>
        <c:lblOffset val="100"/>
        <c:noMultiLvlLbl val="0"/>
      </c:catAx>
      <c:valAx>
        <c:axId val="45293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41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rgbClr val="002060"/>
                </a:solidFill>
              </a:rPr>
              <a:t>Běh vlaků (mil. vlkm)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List1!$V$13</c:f>
              <c:strCache>
                <c:ptCount val="1"/>
                <c:pt idx="0">
                  <c:v>Nákladní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List1!$W$12:$Y$12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List1!$W$13:$Y$13</c:f>
              <c:numCache>
                <c:formatCode>#,##0.00</c:formatCode>
                <c:ptCount val="3"/>
                <c:pt idx="0">
                  <c:v>36.67</c:v>
                </c:pt>
                <c:pt idx="1">
                  <c:v>38.878</c:v>
                </c:pt>
                <c:pt idx="2">
                  <c:v>37.289000000000001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2-41FD-80A1-8130F22F5ABD}"/>
            </c:ext>
          </c:extLst>
        </c:ser>
        <c:ser>
          <c:idx val="1"/>
          <c:order val="1"/>
          <c:tx>
            <c:strRef>
              <c:f>List1!$V$14</c:f>
              <c:strCache>
                <c:ptCount val="1"/>
                <c:pt idx="0">
                  <c:v>Osobní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List1!$W$12:$Y$12</c:f>
              <c:numCache>
                <c:formatCode>General</c:formatCode>
                <c:ptCount val="3"/>
                <c:pt idx="0">
                  <c:v>2016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List1!$W$14:$Y$14</c:f>
              <c:numCache>
                <c:formatCode>#,##0.00</c:formatCode>
                <c:ptCount val="3"/>
                <c:pt idx="0">
                  <c:v>126.699</c:v>
                </c:pt>
                <c:pt idx="1">
                  <c:v>136.107</c:v>
                </c:pt>
                <c:pt idx="2">
                  <c:v>139.60599999999999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2-41FD-80A1-8130F22F5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382319"/>
        <c:axId val="649715599"/>
      </c:barChart>
      <c:catAx>
        <c:axId val="38438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9715599"/>
        <c:crosses val="autoZero"/>
        <c:auto val="1"/>
        <c:lblAlgn val="ctr"/>
        <c:lblOffset val="100"/>
        <c:noMultiLvlLbl val="0"/>
      </c:catAx>
      <c:valAx>
        <c:axId val="64971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38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rgbClr val="002060"/>
                </a:solidFill>
              </a:rPr>
              <a:t>Nákladní doprava (mil. tkm)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List1!$I$32</c:f>
              <c:strCache>
                <c:ptCount val="1"/>
                <c:pt idx="0">
                  <c:v>Železnice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List1!$J$31:$M$31</c:f>
              <c:numCache>
                <c:formatCode>General</c:formatCode>
                <c:ptCount val="4"/>
                <c:pt idx="0">
                  <c:v>2010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List1!$J$32:$M$32</c:f>
              <c:numCache>
                <c:formatCode>#,##0</c:formatCode>
                <c:ptCount val="4"/>
                <c:pt idx="0">
                  <c:v>13770</c:v>
                </c:pt>
                <c:pt idx="1">
                  <c:v>15619</c:v>
                </c:pt>
                <c:pt idx="2">
                  <c:v>16180</c:v>
                </c:pt>
                <c:pt idx="3">
                  <c:v>16368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8-4B51-98E1-40625149E757}"/>
            </c:ext>
          </c:extLst>
        </c:ser>
        <c:ser>
          <c:idx val="1"/>
          <c:order val="1"/>
          <c:tx>
            <c:strRef>
              <c:f>List1!$I$33</c:f>
              <c:strCache>
                <c:ptCount val="1"/>
                <c:pt idx="0">
                  <c:v>Silnice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List1!$J$31:$M$31</c:f>
              <c:numCache>
                <c:formatCode>General</c:formatCode>
                <c:ptCount val="4"/>
                <c:pt idx="0">
                  <c:v>2010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List1!$J$33:$M$33</c:f>
              <c:numCache>
                <c:formatCode>#,##0</c:formatCode>
                <c:ptCount val="4"/>
                <c:pt idx="0">
                  <c:v>51832</c:v>
                </c:pt>
                <c:pt idx="1">
                  <c:v>50315</c:v>
                </c:pt>
                <c:pt idx="2">
                  <c:v>39059</c:v>
                </c:pt>
                <c:pt idx="3">
                  <c:v>65794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8-4B51-98E1-40625149E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658479"/>
        <c:axId val="622451376"/>
      </c:barChart>
      <c:catAx>
        <c:axId val="64765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451376"/>
        <c:crosses val="autoZero"/>
        <c:auto val="1"/>
        <c:lblAlgn val="ctr"/>
        <c:lblOffset val="100"/>
        <c:noMultiLvlLbl val="0"/>
      </c:catAx>
      <c:valAx>
        <c:axId val="622451376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4765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Osobní doprava (mil. oskm)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List1!$I$50</c:f>
              <c:strCache>
                <c:ptCount val="1"/>
                <c:pt idx="0">
                  <c:v>Železnice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List1!$J$49:$M$49</c:f>
              <c:numCache>
                <c:formatCode>General</c:formatCode>
                <c:ptCount val="4"/>
                <c:pt idx="0">
                  <c:v>2010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List1!$J$50:$M$50</c:f>
              <c:numCache>
                <c:formatCode>#,##0.00</c:formatCode>
                <c:ptCount val="4"/>
                <c:pt idx="0">
                  <c:v>6590.7</c:v>
                </c:pt>
                <c:pt idx="1">
                  <c:v>8843.4</c:v>
                </c:pt>
                <c:pt idx="2">
                  <c:v>10930.6</c:v>
                </c:pt>
                <c:pt idx="3">
                  <c:v>9516.7999999999993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0-4BF1-94C9-E8AE7BAA4B45}"/>
            </c:ext>
          </c:extLst>
        </c:ser>
        <c:ser>
          <c:idx val="1"/>
          <c:order val="1"/>
          <c:tx>
            <c:strRef>
              <c:f>List1!$I$51</c:f>
              <c:strCache>
                <c:ptCount val="1"/>
                <c:pt idx="0">
                  <c:v>Silniční bez MHD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List1!$J$49:$M$49</c:f>
              <c:numCache>
                <c:formatCode>General</c:formatCode>
                <c:ptCount val="4"/>
                <c:pt idx="0">
                  <c:v>2010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List1!$J$51:$M$51</c:f>
              <c:numCache>
                <c:formatCode>#,##0.00</c:formatCode>
                <c:ptCount val="4"/>
                <c:pt idx="0">
                  <c:v>73905.7</c:v>
                </c:pt>
                <c:pt idx="1">
                  <c:v>82512.100000000006</c:v>
                </c:pt>
                <c:pt idx="2">
                  <c:v>97920.4</c:v>
                </c:pt>
                <c:pt idx="3">
                  <c:v>100471.6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0-4BF1-94C9-E8AE7BAA4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423072"/>
        <c:axId val="385422416"/>
      </c:barChart>
      <c:catAx>
        <c:axId val="3854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422416"/>
        <c:crosses val="autoZero"/>
        <c:auto val="1"/>
        <c:lblAlgn val="ctr"/>
        <c:lblOffset val="100"/>
        <c:noMultiLvlLbl val="0"/>
      </c:catAx>
      <c:valAx>
        <c:axId val="38542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42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7B830-6061-4351-97CE-FD1D7FBE3EDC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FB01-D99F-47CF-B052-E96F691B6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50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9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82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0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29C0-2E61-6564-81B6-9F78FBBB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72A522-10D5-359C-E888-4F31E9C55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AD3764-1B76-1ACB-9429-1B7977DBC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A6A809-813E-A68F-E530-D02271A22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56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25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2FB01-D99F-47CF-B052-E96F691B62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1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2715766"/>
          </a:xfrm>
          <a:prstGeom prst="rect">
            <a:avLst/>
          </a:prstGeom>
        </p:spPr>
        <p:txBody>
          <a:bodyPr/>
          <a:lstStyle>
            <a:lvl1pPr marL="0" indent="0" defTabSz="896938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52334" y="2787774"/>
            <a:ext cx="7315601" cy="79208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>
              <a:defRPr sz="3000" b="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852335" y="3651870"/>
            <a:ext cx="5944000" cy="57723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2334" y="4299942"/>
            <a:ext cx="1676801" cy="273844"/>
          </a:xfrm>
        </p:spPr>
        <p:txBody>
          <a:bodyPr l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51180" y="4746178"/>
            <a:ext cx="5112568" cy="273844"/>
          </a:xfrm>
        </p:spPr>
        <p:txBody>
          <a:bodyPr lIns="0"/>
          <a:lstStyle>
            <a:lvl1pPr algn="l">
              <a:defRPr sz="900" b="1" cap="all" baseline="0"/>
            </a:lvl1pPr>
          </a:lstStyle>
          <a:p>
            <a:endParaRPr lang="cs-CZ" sz="800" dirty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4659982"/>
            <a:ext cx="9144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1" name="Obdélník 10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419622"/>
            <a:ext cx="4572000" cy="3096344"/>
          </a:xfrm>
        </p:spPr>
      </p:sp>
    </p:spTree>
    <p:extLst>
      <p:ext uri="{BB962C8B-B14F-4D97-AF65-F5344CB8AC3E}">
        <p14:creationId xmlns:p14="http://schemas.microsoft.com/office/powerpoint/2010/main" val="21419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1" name="Obdélník 10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64062" y="1419622"/>
            <a:ext cx="4572000" cy="3096344"/>
          </a:xfrm>
        </p:spPr>
      </p:sp>
    </p:spTree>
    <p:extLst>
      <p:ext uri="{BB962C8B-B14F-4D97-AF65-F5344CB8AC3E}">
        <p14:creationId xmlns:p14="http://schemas.microsoft.com/office/powerpoint/2010/main" val="411216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1" name="Obdélník 10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01410" y="1491630"/>
            <a:ext cx="1426574" cy="1368152"/>
          </a:xfrm>
        </p:spPr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01410" y="3003798"/>
            <a:ext cx="1426574" cy="1368152"/>
          </a:xfrm>
        </p:spPr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85586" y="1491630"/>
            <a:ext cx="1426574" cy="1368152"/>
          </a:xfrm>
        </p:spPr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85586" y="3003798"/>
            <a:ext cx="1426574" cy="1368152"/>
          </a:xfrm>
        </p:spPr>
      </p:sp>
    </p:spTree>
    <p:extLst>
      <p:ext uri="{BB962C8B-B14F-4D97-AF65-F5344CB8AC3E}">
        <p14:creationId xmlns:p14="http://schemas.microsoft.com/office/powerpoint/2010/main" val="105578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08917" y="-21216"/>
            <a:ext cx="1828890" cy="1727115"/>
          </a:xfrm>
        </p:spPr>
      </p:sp>
      <p:sp>
        <p:nvSpPr>
          <p:cNvPr id="7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08305" y="3435846"/>
            <a:ext cx="1835720" cy="1712074"/>
          </a:xfrm>
        </p:spPr>
      </p:sp>
      <p:sp>
        <p:nvSpPr>
          <p:cNvPr id="7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75517" y="1706810"/>
            <a:ext cx="1828890" cy="1727115"/>
          </a:xfrm>
        </p:spPr>
      </p:sp>
      <p:sp>
        <p:nvSpPr>
          <p:cNvPr id="7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48262" y="-11064"/>
            <a:ext cx="1812059" cy="1716963"/>
          </a:xfrm>
        </p:spPr>
      </p:sp>
      <p:sp>
        <p:nvSpPr>
          <p:cNvPr id="7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648072" y="3420805"/>
            <a:ext cx="1828890" cy="1727115"/>
          </a:xfrm>
        </p:spPr>
      </p:sp>
      <p:sp>
        <p:nvSpPr>
          <p:cNvPr id="7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3108" y="1706810"/>
            <a:ext cx="1832788" cy="1727115"/>
          </a:xfrm>
        </p:spPr>
      </p:sp>
      <p:sp>
        <p:nvSpPr>
          <p:cNvPr id="8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2392" y="-11064"/>
            <a:ext cx="1812059" cy="1716963"/>
          </a:xfrm>
        </p:spPr>
      </p:sp>
      <p:sp>
        <p:nvSpPr>
          <p:cNvPr id="8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2161" y="3420805"/>
            <a:ext cx="1828890" cy="1727115"/>
          </a:xfrm>
        </p:spPr>
      </p:sp>
    </p:spTree>
    <p:extLst>
      <p:ext uri="{BB962C8B-B14F-4D97-AF65-F5344CB8AC3E}">
        <p14:creationId xmlns:p14="http://schemas.microsoft.com/office/powerpoint/2010/main" val="260862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9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99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3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6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852334" y="1779662"/>
            <a:ext cx="7315601" cy="237626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1698944" y="4299942"/>
            <a:ext cx="5944000" cy="288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9598" y="4299942"/>
            <a:ext cx="767337" cy="273844"/>
          </a:xfrm>
        </p:spPr>
        <p:txBody>
          <a:bodyPr l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cs-CZ"/>
              <a:t>08/02/24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65684" y="4746178"/>
            <a:ext cx="5112568" cy="273844"/>
          </a:xfrm>
        </p:spPr>
        <p:txBody>
          <a:bodyPr lIns="0"/>
          <a:lstStyle>
            <a:lvl1pPr algn="l">
              <a:defRPr sz="900" b="1" cap="all" baseline="0"/>
            </a:lvl1pPr>
          </a:lstStyle>
          <a:p>
            <a:endParaRPr lang="cs-CZ" sz="800" dirty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4659982"/>
            <a:ext cx="9144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1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bdélník 7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60" y="1200151"/>
            <a:ext cx="7735243" cy="339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9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bdélník 7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60" y="1779661"/>
            <a:ext cx="7735243" cy="281496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1" name="Zástupný symbol pro text 2"/>
          <p:cNvSpPr>
            <a:spLocks noGrp="1"/>
          </p:cNvSpPr>
          <p:nvPr>
            <p:ph type="body" idx="13"/>
          </p:nvPr>
        </p:nvSpPr>
        <p:spPr>
          <a:xfrm>
            <a:off x="924928" y="1083816"/>
            <a:ext cx="7751528" cy="335806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4"/>
          </p:nvPr>
        </p:nvSpPr>
        <p:spPr>
          <a:xfrm>
            <a:off x="927961" y="1438672"/>
            <a:ext cx="7751528" cy="335806"/>
          </a:xfrm>
        </p:spPr>
        <p:txBody>
          <a:bodyPr lIns="0" anchor="b">
            <a:normAutofit/>
          </a:bodyPr>
          <a:lstStyle>
            <a:lvl1pPr marL="0" indent="0">
              <a:buNone/>
              <a:defRPr sz="1200" b="1" i="1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48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 defTabSz="896938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6176" y="2715766"/>
            <a:ext cx="2232248" cy="1944216"/>
          </a:xfrm>
        </p:spPr>
        <p:txBody>
          <a:bodyPr anchor="t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897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 defTabSz="896938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2211710"/>
            <a:ext cx="3456384" cy="720080"/>
          </a:xfrm>
        </p:spPr>
        <p:txBody>
          <a:bodyPr anchor="t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8969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1275606"/>
            <a:ext cx="3503830" cy="254555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2970" y="1275606"/>
            <a:ext cx="3503829" cy="254555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85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4928" y="1083816"/>
            <a:ext cx="3548863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12948" y="1083816"/>
            <a:ext cx="3550257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sz="half" idx="13"/>
          </p:nvPr>
        </p:nvSpPr>
        <p:spPr>
          <a:xfrm>
            <a:off x="927961" y="1707654"/>
            <a:ext cx="3547469" cy="280831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2"/>
          </p:nvPr>
        </p:nvSpPr>
        <p:spPr>
          <a:xfrm>
            <a:off x="5139332" y="1707654"/>
            <a:ext cx="3547468" cy="280831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27705" y="627534"/>
            <a:ext cx="8229600" cy="43569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8" name="Obdélník 17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>
          <a:xfrm>
            <a:off x="0" y="-1488"/>
            <a:ext cx="9144000" cy="108128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" y="0"/>
            <a:ext cx="502930" cy="502930"/>
          </a:xfrm>
          <a:prstGeom prst="rect">
            <a:avLst/>
          </a:prstGeom>
        </p:spPr>
      </p:pic>
      <p:sp>
        <p:nvSpPr>
          <p:cNvPr id="11" name="Obdélník 10"/>
          <p:cNvSpPr/>
          <p:nvPr userDrawn="1"/>
        </p:nvSpPr>
        <p:spPr>
          <a:xfrm>
            <a:off x="0" y="4855817"/>
            <a:ext cx="9144000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561935" y="4855817"/>
            <a:ext cx="28803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326832" y="4862911"/>
            <a:ext cx="2133600" cy="273844"/>
          </a:xfrm>
        </p:spPr>
        <p:txBody>
          <a:bodyPr l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5031" y="4854800"/>
            <a:ext cx="5594769" cy="273844"/>
          </a:xfrm>
        </p:spPr>
        <p:txBody>
          <a:bodyPr lIns="0" rIns="0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56036" y="4860699"/>
            <a:ext cx="288032" cy="273844"/>
          </a:xfrm>
        </p:spPr>
        <p:txBody>
          <a:bodyPr lIns="0" r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404DF76-9E97-4522-B3B6-CC22FE736D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419622"/>
            <a:ext cx="9144000" cy="1944216"/>
          </a:xfrm>
        </p:spPr>
      </p:sp>
    </p:spTree>
    <p:extLst>
      <p:ext uri="{BB962C8B-B14F-4D97-AF65-F5344CB8AC3E}">
        <p14:creationId xmlns:p14="http://schemas.microsoft.com/office/powerpoint/2010/main" val="224405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27705" y="627534"/>
            <a:ext cx="8229600" cy="43569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3948" y="1200151"/>
            <a:ext cx="821925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08/02/24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DF76-9E97-4522-B3B6-CC22FE736D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7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5" r:id="rId4"/>
    <p:sldLayoutId id="2147483651" r:id="rId5"/>
    <p:sldLayoutId id="2147483663" r:id="rId6"/>
    <p:sldLayoutId id="2147483652" r:id="rId7"/>
    <p:sldLayoutId id="2147483653" r:id="rId8"/>
    <p:sldLayoutId id="2147483654" r:id="rId9"/>
    <p:sldLayoutId id="2147483660" r:id="rId10"/>
    <p:sldLayoutId id="2147483661" r:id="rId11"/>
    <p:sldLayoutId id="2147483662" r:id="rId12"/>
    <p:sldLayoutId id="214748366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360363" indent="-168275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Wingdings" panose="05000000000000000000" pitchFamily="2" charset="2"/>
        <a:buChar char="ú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536575" indent="-158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 3" panose="05040102010807070707" pitchFamily="18" charset="2"/>
        <a:buChar char="&quot;"/>
        <a:defRPr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19138" indent="-150813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–"/>
        <a:defRPr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896938" indent="-1412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424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52334" y="3219822"/>
            <a:ext cx="8112154" cy="792088"/>
          </a:xfrm>
        </p:spPr>
        <p:txBody>
          <a:bodyPr>
            <a:noAutofit/>
          </a:bodyPr>
          <a:lstStyle/>
          <a:p>
            <a:r>
              <a:rPr lang="cs-CZ" sz="2200" dirty="0"/>
              <a:t>Přínos vysokorychlostních tratí pro průmysl a dopravu v ČR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52335" y="3867894"/>
            <a:ext cx="5944000" cy="577230"/>
          </a:xfrm>
        </p:spPr>
        <p:txBody>
          <a:bodyPr>
            <a:normAutofit/>
          </a:bodyPr>
          <a:lstStyle/>
          <a:p>
            <a:r>
              <a:rPr lang="cs-CZ" dirty="0"/>
              <a:t>Jan Rafaj, </a:t>
            </a:r>
            <a:r>
              <a:rPr lang="cs-CZ" dirty="0" err="1"/>
              <a:t>PreZident</a:t>
            </a:r>
            <a:r>
              <a:rPr lang="cs-CZ" dirty="0"/>
              <a:t> SP ČR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29/02/24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851180" y="4746178"/>
            <a:ext cx="1344556" cy="273844"/>
          </a:xfrm>
        </p:spPr>
        <p:txBody>
          <a:bodyPr/>
          <a:lstStyle/>
          <a:p>
            <a:endParaRPr lang="cs-CZ" sz="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5" y="849457"/>
            <a:ext cx="1800200" cy="12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F5138-F788-5E84-452F-C58328BA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Problémy, které vysokorychlostní tratě pomohou vyřešit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C0B8A-62B6-CB16-FA10-B28CAB793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Napojení na zahraničí</a:t>
            </a:r>
          </a:p>
          <a:p>
            <a:r>
              <a:rPr lang="cs-CZ" sz="1400" dirty="0"/>
              <a:t>Integrace vzdálenějších území ČR</a:t>
            </a:r>
          </a:p>
          <a:p>
            <a:r>
              <a:rPr lang="cs-CZ" sz="1400" dirty="0"/>
              <a:t>Ekonomický rozvoj ČR díky osobní i nákladní dopravě</a:t>
            </a:r>
          </a:p>
          <a:p>
            <a:r>
              <a:rPr lang="cs-CZ" sz="1400" dirty="0"/>
              <a:t>Uvolnění kapacit</a:t>
            </a:r>
          </a:p>
          <a:p>
            <a:r>
              <a:rPr lang="cs-CZ" sz="1400" dirty="0"/>
              <a:t>Udržitelnost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F341E1-C790-6F02-1C71-DF6F46F6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73485-ACD4-E270-B037-BDB97532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B0BAC4-7FE5-EF2F-DB14-38301BE6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1DAD546-22C5-5E93-3DB8-6984691B4C9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6339D2F-9416-EAEE-FDD0-D82C9659EA5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7704" y="627534"/>
            <a:ext cx="8416363" cy="435694"/>
          </a:xfrm>
        </p:spPr>
        <p:txBody>
          <a:bodyPr/>
          <a:lstStyle/>
          <a:p>
            <a:r>
              <a:rPr lang="cs-CZ" dirty="0">
                <a:solidFill>
                  <a:srgbClr val="0093D6"/>
                </a:solidFill>
              </a:rPr>
              <a:t>Napojení na zahraniční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960" y="1440210"/>
            <a:ext cx="7735243" cy="3507803"/>
          </a:xfrm>
        </p:spPr>
        <p:txBody>
          <a:bodyPr>
            <a:normAutofit/>
          </a:bodyPr>
          <a:lstStyle/>
          <a:p>
            <a:pPr lvl="0"/>
            <a:endParaRPr lang="cs-CZ" b="1" dirty="0"/>
          </a:p>
          <a:p>
            <a:pPr lvl="0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4026-0508-4ACA-AA5F-61F957477DBE}" type="datetime3">
              <a:rPr lang="cs-CZ" smtClean="0"/>
              <a:t>20/02/24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99932" y="4854800"/>
            <a:ext cx="6576323" cy="273844"/>
          </a:xfrm>
        </p:spPr>
        <p:txBody>
          <a:bodyPr/>
          <a:lstStyle/>
          <a:p>
            <a:r>
              <a:rPr lang="cs-CZ" dirty="0"/>
              <a:t>Zdroj: EY, </a:t>
            </a:r>
            <a:r>
              <a:rPr lang="en-US" dirty="0"/>
              <a:t>Smart and affordable rail services in the EU: a socioeconomic and environmental study for High-Speed in</a:t>
            </a:r>
            <a:r>
              <a:rPr lang="cs-CZ" dirty="0"/>
              <a:t> </a:t>
            </a:r>
            <a:r>
              <a:rPr lang="en-US" dirty="0"/>
              <a:t>2030 and 2050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11" name="Obrázek 10" descr="Obsah obrázku mapa, text, atlas&#10;&#10;Popis byl vytvořen automaticky">
            <a:extLst>
              <a:ext uri="{FF2B5EF4-FFF2-40B4-BE49-F238E27FC236}">
                <a16:creationId xmlns:a16="http://schemas.microsoft.com/office/drawing/2014/main" id="{C6FF9B11-BB2C-C1B9-6837-8E97CD88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1115" r="18007" b="-1049"/>
          <a:stretch/>
        </p:blipFill>
        <p:spPr>
          <a:xfrm>
            <a:off x="297329" y="1101201"/>
            <a:ext cx="3940971" cy="3654355"/>
          </a:xfrm>
          <a:prstGeom prst="rect">
            <a:avLst/>
          </a:prstGeom>
        </p:spPr>
      </p:pic>
      <p:pic>
        <p:nvPicPr>
          <p:cNvPr id="13" name="Obrázek 12" descr="Obsah obrázku mapa, text, atlas&#10;&#10;Popis byl vytvořen automaticky">
            <a:extLst>
              <a:ext uri="{FF2B5EF4-FFF2-40B4-BE49-F238E27FC236}">
                <a16:creationId xmlns:a16="http://schemas.microsoft.com/office/drawing/2014/main" id="{71739A51-1A7A-4CA4-F6FF-E66A27573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1116" r="18007" b="-1049"/>
          <a:stretch/>
        </p:blipFill>
        <p:spPr>
          <a:xfrm>
            <a:off x="4615066" y="1086076"/>
            <a:ext cx="3940970" cy="3654354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4FEE59E7-CFD0-1C79-E0CA-69B6EDBAB09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2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Nákladní doprava na železnici dnes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4026-0508-4ACA-AA5F-61F957477DBE}" type="datetime3">
              <a:rPr lang="cs-CZ" smtClean="0"/>
              <a:t>20/02/24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Zdroj: Správa železnic, SYDOS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14" name="Zástupný symbol pro obsah 3">
            <a:extLst>
              <a:ext uri="{FF2B5EF4-FFF2-40B4-BE49-F238E27FC236}">
                <a16:creationId xmlns:a16="http://schemas.microsoft.com/office/drawing/2014/main" id="{01CE7D14-F274-72B0-EAF6-C1B29E5AA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57074"/>
              </p:ext>
            </p:extLst>
          </p:nvPr>
        </p:nvGraphicFramePr>
        <p:xfrm>
          <a:off x="1468802" y="3885416"/>
          <a:ext cx="6206396" cy="7997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5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5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/>
                        <a:t>Plnění jízdních řádů (zpoždění do max. 5 min)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2016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2019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2022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Osobní vlaky</a:t>
                      </a:r>
                      <a:endParaRPr lang="cs-CZ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90,11 %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88,97 %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86,82 %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Nákladní vlaky</a:t>
                      </a:r>
                      <a:endParaRPr lang="cs-CZ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59,60 %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42,23 %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31,61 %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42469"/>
                  </a:ext>
                </a:extLst>
              </a:tr>
            </a:tbl>
          </a:graphicData>
        </a:graphic>
      </p:graphicFrame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1028866-6360-4D8F-007D-C6D788673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811425"/>
              </p:ext>
            </p:extLst>
          </p:nvPr>
        </p:nvGraphicFramePr>
        <p:xfrm>
          <a:off x="216024" y="1107079"/>
          <a:ext cx="4572000" cy="278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497F17C-A1E0-84D8-F563-7CAE79B9E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37843"/>
              </p:ext>
            </p:extLst>
          </p:nvPr>
        </p:nvGraphicFramePr>
        <p:xfrm>
          <a:off x="4788024" y="10983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178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45B80-EB84-FCED-6196-A1B8B5FF5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98AB2F0-F3B5-E7B3-5569-AD854FA8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 celkem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085521-2F08-247F-2861-5667E1D3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4026-0508-4ACA-AA5F-61F957477DBE}" type="datetime3">
              <a:rPr lang="cs-CZ" smtClean="0"/>
              <a:t>20/02/24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71FD7E-79E6-4052-0648-F45DBAE7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Zdroj: SYDOS, MD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3BA2E-4D09-B456-5A09-32466341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0DC47A17-6A97-BE8E-5F00-9393A0593EB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E0E76FAB-A0B0-D022-327E-4336A09D4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88510"/>
              </p:ext>
            </p:extLst>
          </p:nvPr>
        </p:nvGraphicFramePr>
        <p:xfrm>
          <a:off x="222640" y="1785526"/>
          <a:ext cx="4421368" cy="270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40767"/>
              </p:ext>
            </p:extLst>
          </p:nvPr>
        </p:nvGraphicFramePr>
        <p:xfrm>
          <a:off x="4788023" y="1785526"/>
          <a:ext cx="4326481" cy="270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7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síť pro nákladní dopravu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Zdroj: Správa železnic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2E1EB2-C6BD-3B97-6610-3DFAF2E4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9" y="1107379"/>
            <a:ext cx="8820472" cy="3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74236-7B9E-12FF-C467-6FBEE21A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Dojezdové vzdálenosti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1169CF-F076-C6A7-84DB-D157A6BC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88096A-ACD0-9579-1D7B-12539176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Zdroj: Správa železnic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039C82-E7F1-8F81-1B6A-789DA18A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0AE5F80-4382-0EE0-0FB5-82CC1059BF3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45DDBFA-4070-B9BF-71A3-1EE94E97447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20F8105-BB8A-A5FC-615C-659A95114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" t="1898" r="24562" b="2036"/>
          <a:stretch/>
        </p:blipFill>
        <p:spPr>
          <a:xfrm>
            <a:off x="107504" y="1094790"/>
            <a:ext cx="3888432" cy="3463032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753A825-6DC4-19E2-1338-56A91383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E764B1A-F80D-DF55-9005-6558CF385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3" t="19662" r="17580" b="8224"/>
          <a:stretch/>
        </p:blipFill>
        <p:spPr>
          <a:xfrm>
            <a:off x="3995936" y="1336214"/>
            <a:ext cx="5112568" cy="29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611F-6037-EA5A-3955-E5C46AAB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95D880F-C16A-82FC-9756-2AD99987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D7B232-8F97-5260-C55F-533FA0A9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08/02/24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086887-DBE2-EB88-76DF-3DE11A8A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0AA5C1-4697-5485-5B67-FD11E675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DF76-9E97-4522-B3B6-CC22FE736D0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" name="Zástupný symbol pro obrázek 1">
            <a:extLst>
              <a:ext uri="{FF2B5EF4-FFF2-40B4-BE49-F238E27FC236}">
                <a16:creationId xmlns:a16="http://schemas.microsoft.com/office/drawing/2014/main" id="{97309400-C7C0-751B-E994-5951086A3A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1" b="31101"/>
          <a:stretch>
            <a:fillRect/>
          </a:stretch>
        </p:blipFill>
        <p:spPr/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D6A2D2C-9331-0F24-559C-520E06DCDD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00" y="3723879"/>
            <a:ext cx="7561262" cy="864096"/>
          </a:xfrm>
        </p:spPr>
        <p:txBody>
          <a:bodyPr lIns="0" rIns="0" numCol="1" spcCol="360000">
            <a:noAutofit/>
          </a:bodyPr>
          <a:lstStyle/>
          <a:p>
            <a:pPr marL="0" indent="0" algn="ctr">
              <a:buNone/>
            </a:pPr>
            <a:r>
              <a:rPr lang="cs-CZ" sz="1200" cap="all" dirty="0">
                <a:solidFill>
                  <a:schemeClr val="tx1"/>
                </a:solidFill>
              </a:rPr>
              <a:t>Jan Rafaj     </a:t>
            </a:r>
          </a:p>
          <a:p>
            <a:pPr marL="0" indent="0" algn="ctr">
              <a:buNone/>
            </a:pPr>
            <a:r>
              <a:rPr lang="cs-CZ" sz="1200" cap="all" dirty="0">
                <a:solidFill>
                  <a:schemeClr val="tx1"/>
                </a:solidFill>
              </a:rPr>
              <a:t> </a:t>
            </a:r>
            <a:r>
              <a:rPr lang="cs-CZ" sz="1200" cap="all" dirty="0">
                <a:solidFill>
                  <a:schemeClr val="tx2"/>
                </a:solidFill>
              </a:rPr>
              <a:t>prezident Svazu průmyslu a dopravy ČR</a:t>
            </a:r>
          </a:p>
          <a:p>
            <a:pPr marL="0" indent="0" algn="ctr">
              <a:buNone/>
            </a:pPr>
            <a:r>
              <a:rPr lang="cs-CZ" sz="1000" dirty="0"/>
              <a:t>www.spcr.cz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978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3">
      <a:dk1>
        <a:srgbClr val="2B90D1"/>
      </a:dk1>
      <a:lt1>
        <a:sysClr val="window" lastClr="FFFFFF"/>
      </a:lt1>
      <a:dk2>
        <a:srgbClr val="2A2654"/>
      </a:dk2>
      <a:lt2>
        <a:srgbClr val="D8D8D8"/>
      </a:lt2>
      <a:accent1>
        <a:srgbClr val="C00000"/>
      </a:accent1>
      <a:accent2>
        <a:srgbClr val="2A2654"/>
      </a:accent2>
      <a:accent3>
        <a:srgbClr val="2B90D1"/>
      </a:accent3>
      <a:accent4>
        <a:srgbClr val="869FC5"/>
      </a:accent4>
      <a:accent5>
        <a:srgbClr val="DAEBFE"/>
      </a:accent5>
      <a:accent6>
        <a:srgbClr val="EABA4E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203</Words>
  <Application>Microsoft Office PowerPoint</Application>
  <PresentationFormat>Předvádění na obrazovce (16:9)</PresentationFormat>
  <Paragraphs>60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Motiv systému Office</vt:lpstr>
      <vt:lpstr>Přínos vysokorychlostních tratí pro průmysl a dopravu v ČR</vt:lpstr>
      <vt:lpstr>Problémy, které vysokorychlostní tratě pomohou vyřešit</vt:lpstr>
      <vt:lpstr>Napojení na zahraniční síť</vt:lpstr>
      <vt:lpstr>Nákladní doprava na železnici dnes</vt:lpstr>
      <vt:lpstr>Doprava celkem</vt:lpstr>
      <vt:lpstr>Budoucí síť pro nákladní dopravu</vt:lpstr>
      <vt:lpstr>Dojezdové vzdálenosti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Foom</dc:creator>
  <cp:lastModifiedBy>Jan Šebesta</cp:lastModifiedBy>
  <cp:revision>69</cp:revision>
  <dcterms:created xsi:type="dcterms:W3CDTF">2015-09-07T13:58:25Z</dcterms:created>
  <dcterms:modified xsi:type="dcterms:W3CDTF">2024-02-20T07:50:16Z</dcterms:modified>
</cp:coreProperties>
</file>